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Proxima Nova Semibold" panose="020B0604020202020204" charset="0"/>
      <p:regular r:id="rId15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DDORWwRMB4za2Qw1uNiLL84Q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Preferire un carattere sans serif come Arial, Helvetica o Verdana. Font consigliabile da 30 a 40 pt.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Allineare i testi a sinistra, non giustificarli.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Utilizzare non più di tre blocchi di informazione per diapositiva.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evidenziare titoli o parole chiave, prediligere l’uso del grassetto a corsivo o colori.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Evitare ombre, sfumature e gradazioni di grigio.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Prestare attenzione al contrasto tra sfondo e testo. Prediligere testo nero su sfondo bianco.</a:t>
            </a: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Preferire un carattere sans serif come Arial, Helvetica o Verdana. Font consigliabile da 30 a 40 pt.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Allineare i testi a sinistra, non giustificarli.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Utilizzare non più di tre blocchi di informazione per diapositiva.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evidenziare titoli o parole chiave, prediligere l’uso del grassetto a corsivo o colori.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Evitare ombre, sfumature e gradazioni di grigio.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Prestare attenzione al contrasto tra sfondo e testo. Prediligere testo nero su sfondo bianco.</a:t>
            </a: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Preferire un carattere sans serif come Arial,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Helvetica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Verdana. Font consigliabile da 30 a 40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Allineare i testi a sinistra, non giustificarli.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Utilizzare non più di tre blocchi di informazione per diapositiva.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evidenziare titoli o parole chiave, prediligere l’uso del grassetto a corsivo o colori.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 ombre, sfumature e gradazioni di grigio.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Prestare attenzione al contrasto tra sfondo e testo. Prediligere testo nero su sfondo bianco.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64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Preferire un carattere sans serif come Arial,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Helvetica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Verdana. Font consigliabile da 30 a 40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Allineare i testi a sinistra, non giustificarli.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Utilizzare non più di tre blocchi di informazione per diapositiva.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evidenziare titoli o parole chiave, prediligere l’uso del grassetto a corsivo o colori.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 ombre, sfumature e gradazioni di grigio.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Prestare attenzione al contrasto tra sfondo e testo. Prediligere testo nero su sfondo bianco.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41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Preferire un carattere sans serif come Arial,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Helvetica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Verdana. Font consigliabile da 30 a 40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Allineare i testi a sinistra, non giustificarli.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Utilizzare non più di tre blocchi di informazione per diapositiva.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evidenziare titoli o parole chiave, prediligere l’uso del grassetto a corsivo o colori.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 ombre, sfumature e gradazioni di grigio.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Prestare attenzione al contrasto tra sfondo e testo. Prediligere testo nero su sfondo bianco.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73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Preferire un carattere sans serif come Arial,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Helvetica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Verdana. Font consigliabile da 30 a 40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Allineare i testi a sinistra, non giustificarli.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Utilizzare non più di tre blocchi di informazione per diapositiva.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evidenziare titoli o parole chiave, prediligere l’uso del grassetto a corsivo o colori.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 ombre, sfumature e gradazioni di grigio.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Prestare attenzione al contrasto tra sfondo e testo. Prediligere testo nero su sfondo bianco.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805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AA0004"/>
          </a:solidFill>
          <a:ln w="9525">
            <a:noFill/>
            <a:miter lim="800000"/>
            <a:headEnd/>
            <a:tailEnd/>
          </a:ln>
        </p:spPr>
        <p:txBody>
          <a:bodyPr wrap="none" lIns="72000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A703DA-C362-E452-CF6A-3D365299A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00" y="147563"/>
            <a:ext cx="1885998" cy="8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06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testo verticale">
  <p:cSld name="3_Titolo e testo vertica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/>
          <p:nvPr/>
        </p:nvSpPr>
        <p:spPr>
          <a:xfrm>
            <a:off x="-1" y="0"/>
            <a:ext cx="12192001" cy="1138767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spcFirstLastPara="1" wrap="square" lIns="72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6179127" y="2592996"/>
            <a:ext cx="5663346" cy="385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1215640" y="2592996"/>
            <a:ext cx="3781233" cy="179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1215640" y="4777396"/>
            <a:ext cx="3781234" cy="179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6000" y="147563"/>
            <a:ext cx="1885998" cy="8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testo verticale">
  <p:cSld name="2_Titolo e testo vertica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1098" y="2269067"/>
            <a:ext cx="5189805" cy="231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ing4learning@unipd.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0E1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63" y="1136074"/>
            <a:ext cx="12099637" cy="18031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785091" y="3759200"/>
            <a:ext cx="10621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it-IT" sz="3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Gruppo Podcast del Teaching4Learning</a:t>
            </a:r>
            <a:r>
              <a:rPr lang="it-IT" sz="3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413162" y="5513526"/>
            <a:ext cx="923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Relator</a:t>
            </a:r>
            <a:r>
              <a:rPr lang="it-I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Prof. Mar</a:t>
            </a:r>
            <a:r>
              <a:rPr lang="it-I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 </a:t>
            </a:r>
            <a:r>
              <a:rPr lang="it-IT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Toffanin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Prof</a:t>
            </a:r>
            <a:r>
              <a:rPr lang="it-IT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Alessandro Alboresi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376375" y="5500825"/>
            <a:ext cx="103572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           </a:t>
            </a:r>
            <a:endParaRPr b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400" y="0"/>
            <a:ext cx="35306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9800" y="1315350"/>
            <a:ext cx="8586399" cy="523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400" y="0"/>
            <a:ext cx="3530600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5043500" y="1500500"/>
            <a:ext cx="66930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     https://unipd.link/t4lpodcast</a:t>
            </a:r>
            <a:endParaRPr sz="36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9550" y="2359500"/>
            <a:ext cx="4024175" cy="40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1644975"/>
            <a:ext cx="4738701" cy="47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12E42B-CFF7-5D55-6BD6-BADAF2EF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60462"/>
            <a:ext cx="11736000" cy="5382381"/>
          </a:xfrm>
        </p:spPr>
        <p:txBody>
          <a:bodyPr>
            <a:normAutofit/>
          </a:bodyPr>
          <a:lstStyle/>
          <a:p>
            <a:r>
              <a:rPr lang="it-IT" b="1" dirty="0">
                <a:ea typeface="Verdana" panose="020B0604030504040204" pitchFamily="34" charset="0"/>
              </a:rPr>
              <a:t>12 puntate + bonus track finale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/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>4 </a:t>
            </a:r>
            <a:r>
              <a:rPr lang="it-IT" b="1" dirty="0" err="1">
                <a:ea typeface="Verdana" panose="020B0604030504040204" pitchFamily="34" charset="0"/>
              </a:rPr>
              <a:t>macrotemi</a:t>
            </a:r>
            <a:r>
              <a:rPr lang="it-IT" b="1" dirty="0">
                <a:ea typeface="Verdana" panose="020B0604030504040204" pitchFamily="34" charset="0"/>
              </a:rPr>
              <a:t>: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>- </a:t>
            </a:r>
            <a:r>
              <a:rPr lang="it-IT" b="1" dirty="0" err="1">
                <a:ea typeface="Verdana" panose="020B0604030504040204" pitchFamily="34" charset="0"/>
              </a:rPr>
              <a:t>active</a:t>
            </a:r>
            <a:r>
              <a:rPr lang="it-IT" b="1" dirty="0">
                <a:ea typeface="Verdana" panose="020B0604030504040204" pitchFamily="34" charset="0"/>
              </a:rPr>
              <a:t> learning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>- interazione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>- lavori di gruppo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>- valutazione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/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>1 puntata tecnica + 2 puntate pratiche</a:t>
            </a:r>
            <a:br>
              <a:rPr lang="it-IT" b="1" dirty="0">
                <a:ea typeface="Verdana" panose="020B0604030504040204" pitchFamily="34" charset="0"/>
              </a:rPr>
            </a:br>
            <a:endParaRPr lang="it-IT" b="1" dirty="0">
              <a:ea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0"/>
            <a:ext cx="35306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12E42B-CFF7-5D55-6BD6-BADAF2EF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60462"/>
            <a:ext cx="10526425" cy="5382381"/>
          </a:xfrm>
        </p:spPr>
        <p:txBody>
          <a:bodyPr>
            <a:normAutofit/>
          </a:bodyPr>
          <a:lstStyle/>
          <a:p>
            <a:r>
              <a:rPr lang="it-IT" b="1" dirty="0">
                <a:ea typeface="Verdana" panose="020B0604030504040204" pitchFamily="34" charset="0"/>
              </a:rPr>
              <a:t>Perché è nata?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/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 err="1">
                <a:ea typeface="Verdana" panose="020B0604030504040204" pitchFamily="34" charset="0"/>
              </a:rPr>
              <a:t>Teaching</a:t>
            </a:r>
            <a:r>
              <a:rPr lang="it-IT" b="1" dirty="0">
                <a:ea typeface="Verdana" panose="020B0604030504040204" pitchFamily="34" charset="0"/>
              </a:rPr>
              <a:t> 4 Learning nasce a Padova, ma con il desiderio di aprirsi anche all’esterno.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/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>Fruibile? </a:t>
            </a:r>
            <a:r>
              <a:rPr lang="it-IT" dirty="0">
                <a:ea typeface="Verdana" panose="020B0604030504040204" pitchFamily="34" charset="0"/>
              </a:rPr>
              <a:t>D</a:t>
            </a:r>
            <a:r>
              <a:rPr lang="it-IT" b="1" dirty="0">
                <a:ea typeface="Verdana" panose="020B0604030504040204" pitchFamily="34" charset="0"/>
              </a:rPr>
              <a:t>i interesse?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en-US" b="1" i="1" dirty="0">
                <a:ea typeface="Verdana" panose="020B0604030504040204" pitchFamily="34" charset="0"/>
              </a:rPr>
              <a:t>Universities without walls – a vision for 2030</a:t>
            </a:r>
            <a:endParaRPr lang="it-IT" b="1" i="1" dirty="0">
              <a:ea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0"/>
            <a:ext cx="35306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6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12E42B-CFF7-5D55-6BD6-BADAF2EF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98" y="1295107"/>
            <a:ext cx="8776777" cy="1919621"/>
          </a:xfrm>
        </p:spPr>
        <p:txBody>
          <a:bodyPr>
            <a:normAutofit/>
          </a:bodyPr>
          <a:lstStyle/>
          <a:p>
            <a:r>
              <a:rPr lang="it-IT" b="1" dirty="0" err="1">
                <a:ea typeface="Verdana" panose="020B0604030504040204" pitchFamily="34" charset="0"/>
              </a:rPr>
              <a:t>Change</a:t>
            </a:r>
            <a:r>
              <a:rPr lang="it-IT" b="1" dirty="0">
                <a:ea typeface="Verdana" panose="020B0604030504040204" pitchFamily="34" charset="0"/>
              </a:rPr>
              <a:t> agents</a:t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/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>Motore </a:t>
            </a:r>
            <a:r>
              <a:rPr lang="it-IT" b="1">
                <a:ea typeface="Verdana" panose="020B0604030504040204" pitchFamily="34" charset="0"/>
              </a:rPr>
              <a:t>e anima </a:t>
            </a:r>
            <a:r>
              <a:rPr lang="it-IT" b="1" dirty="0">
                <a:ea typeface="Verdana" panose="020B0604030504040204" pitchFamily="34" charset="0"/>
              </a:rPr>
              <a:t>dell’iniziativa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0"/>
            <a:ext cx="3530600" cy="1130300"/>
          </a:xfrm>
          <a:prstGeom prst="rect">
            <a:avLst/>
          </a:prstGeom>
        </p:spPr>
      </p:pic>
      <p:pic>
        <p:nvPicPr>
          <p:cNvPr id="1026" name="Picture 2" descr="I Change Agent di Ateneo">
            <a:extLst>
              <a:ext uri="{FF2B5EF4-FFF2-40B4-BE49-F238E27FC236}">
                <a16:creationId xmlns:a16="http://schemas.microsoft.com/office/drawing/2014/main" id="{D7DDF111-5A65-DC4F-5317-F347AE2D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429000"/>
            <a:ext cx="933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1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12E42B-CFF7-5D55-6BD6-BADAF2EF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1" y="1160462"/>
            <a:ext cx="6435688" cy="5382381"/>
          </a:xfrm>
        </p:spPr>
        <p:txBody>
          <a:bodyPr>
            <a:normAutofit/>
          </a:bodyPr>
          <a:lstStyle/>
          <a:p>
            <a:r>
              <a:rPr lang="it-IT" b="1" dirty="0">
                <a:ea typeface="Verdana" panose="020B0604030504040204" pitchFamily="34" charset="0"/>
              </a:rPr>
              <a:t>Condivisione e </a:t>
            </a:r>
            <a:r>
              <a:rPr lang="it-IT" b="1" dirty="0" err="1">
                <a:ea typeface="Verdana" panose="020B0604030504040204" pitchFamily="34" charset="0"/>
              </a:rPr>
              <a:t>feedbak</a:t>
            </a:r>
            <a:r>
              <a:rPr lang="it-IT" b="1" dirty="0">
                <a:ea typeface="Verdana" panose="020B0604030504040204" pitchFamily="34" charset="0"/>
              </a:rPr>
              <a:t/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</a:rPr>
              <a:t/>
            </a:r>
            <a:br>
              <a:rPr lang="it-IT" b="1" dirty="0">
                <a:ea typeface="Verdana" panose="020B0604030504040204" pitchFamily="34" charset="0"/>
              </a:rPr>
            </a:br>
            <a:r>
              <a:rPr lang="it-IT" b="1" dirty="0">
                <a:ea typeface="Verdana" panose="020B0604030504040204" pitchFamily="34" charset="0"/>
                <a:hlinkClick r:id="rId3"/>
              </a:rPr>
              <a:t>teaching4learning@unipd.it</a:t>
            </a:r>
            <a:r>
              <a:rPr lang="it-IT" b="1" dirty="0">
                <a:ea typeface="Verdana" panose="020B0604030504040204" pitchFamily="34" charset="0"/>
              </a:rPr>
              <a:t> </a:t>
            </a:r>
            <a:endParaRPr lang="it-IT" b="1" i="1" dirty="0">
              <a:ea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0"/>
            <a:ext cx="3530600" cy="113030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6E43A0C-49DC-76FF-6960-70F80243C756}"/>
              </a:ext>
            </a:extLst>
          </p:cNvPr>
          <p:cNvCxnSpPr/>
          <p:nvPr/>
        </p:nvCxnSpPr>
        <p:spPr>
          <a:xfrm flipV="1">
            <a:off x="7036067" y="1289785"/>
            <a:ext cx="0" cy="5332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3">
            <a:extLst>
              <a:ext uri="{FF2B5EF4-FFF2-40B4-BE49-F238E27FC236}">
                <a16:creationId xmlns:a16="http://schemas.microsoft.com/office/drawing/2014/main" id="{114154D6-F596-4408-AE02-A1A0B4C4BCF7}"/>
              </a:ext>
            </a:extLst>
          </p:cNvPr>
          <p:cNvSpPr txBox="1">
            <a:spLocks/>
          </p:cNvSpPr>
          <p:nvPr/>
        </p:nvSpPr>
        <p:spPr>
          <a:xfrm>
            <a:off x="7180446" y="1264792"/>
            <a:ext cx="4899257" cy="5382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ea typeface="Verdana" panose="020B0604030504040204" pitchFamily="34" charset="0"/>
              </a:rPr>
              <a:t>Thank </a:t>
            </a:r>
            <a:r>
              <a:rPr lang="it-IT" dirty="0" err="1">
                <a:ea typeface="Verdana" panose="020B0604030504040204" pitchFamily="34" charset="0"/>
              </a:rPr>
              <a:t>you</a:t>
            </a:r>
            <a:r>
              <a:rPr lang="it-IT" dirty="0">
                <a:ea typeface="Verdana" panose="020B0604030504040204" pitchFamily="34" charset="0"/>
              </a:rPr>
              <a:t>!</a:t>
            </a:r>
          </a:p>
          <a:p>
            <a:endParaRPr lang="it-IT" dirty="0">
              <a:ea typeface="Verdana" panose="020B0604030504040204" pitchFamily="34" charset="0"/>
            </a:endParaRPr>
          </a:p>
          <a:p>
            <a:r>
              <a:rPr lang="it-IT" dirty="0">
                <a:ea typeface="Verdana" panose="020B0604030504040204" pitchFamily="34" charset="0"/>
              </a:rPr>
              <a:t>Valentina De Marchi</a:t>
            </a:r>
          </a:p>
          <a:p>
            <a:r>
              <a:rPr lang="it-IT" dirty="0">
                <a:ea typeface="Verdana" panose="020B0604030504040204" pitchFamily="34" charset="0"/>
              </a:rPr>
              <a:t>Regina Tavano</a:t>
            </a:r>
          </a:p>
          <a:p>
            <a:r>
              <a:rPr lang="it-IT" dirty="0">
                <a:ea typeface="Verdana" panose="020B0604030504040204" pitchFamily="34" charset="0"/>
              </a:rPr>
              <a:t>Paola </a:t>
            </a:r>
            <a:r>
              <a:rPr lang="it-IT" dirty="0" err="1">
                <a:ea typeface="Verdana" panose="020B0604030504040204" pitchFamily="34" charset="0"/>
              </a:rPr>
              <a:t>Mezzalira</a:t>
            </a:r>
            <a:endParaRPr lang="it-IT" dirty="0">
              <a:ea typeface="Verdana" panose="020B0604030504040204" pitchFamily="34" charset="0"/>
            </a:endParaRPr>
          </a:p>
          <a:p>
            <a:r>
              <a:rPr lang="it-IT" dirty="0">
                <a:ea typeface="Verdana" panose="020B0604030504040204" pitchFamily="34" charset="0"/>
              </a:rPr>
              <a:t>Renzo Nuti</a:t>
            </a:r>
          </a:p>
          <a:p>
            <a:r>
              <a:rPr lang="it-IT" dirty="0">
                <a:ea typeface="Verdana" panose="020B0604030504040204" pitchFamily="34" charset="0"/>
              </a:rPr>
              <a:t>Ettore </a:t>
            </a:r>
            <a:r>
              <a:rPr lang="it-IT" dirty="0" err="1">
                <a:ea typeface="Verdana" panose="020B0604030504040204" pitchFamily="34" charset="0"/>
              </a:rPr>
              <a:t>Bolisani</a:t>
            </a:r>
            <a:endParaRPr lang="it-IT" dirty="0">
              <a:ea typeface="Verdana" panose="020B0604030504040204" pitchFamily="34" charset="0"/>
            </a:endParaRPr>
          </a:p>
          <a:p>
            <a:r>
              <a:rPr lang="it-IT" dirty="0">
                <a:ea typeface="Verdana" panose="020B0604030504040204" pitchFamily="34" charset="0"/>
              </a:rPr>
              <a:t>Marco Toffanin</a:t>
            </a:r>
          </a:p>
          <a:p>
            <a:endParaRPr lang="it-IT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0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Università degli Studi di Padova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Verdana</vt:lpstr>
      <vt:lpstr>Proxima Nova Semibold</vt:lpstr>
      <vt:lpstr>Arial</vt:lpstr>
      <vt:lpstr>Calibri</vt:lpstr>
      <vt:lpstr>Tema di Office</vt:lpstr>
      <vt:lpstr>Presentazione standard di PowerPoint</vt:lpstr>
      <vt:lpstr>           </vt:lpstr>
      <vt:lpstr>Presentazione standard di PowerPoint</vt:lpstr>
      <vt:lpstr>12 puntate + bonus track finale  4 macrotemi: - active learning - interazione - lavori di gruppo - valutazione  1 puntata tecnica + 2 puntate pratiche </vt:lpstr>
      <vt:lpstr>Perché è nata?  Teaching 4 Learning nasce a Padova, ma con il desiderio di aprirsi anche all’esterno.  Fruibile? Di interesse? Universities without walls – a vision for 2030</vt:lpstr>
      <vt:lpstr>Change agents  Motore e anima dell’iniziativa</vt:lpstr>
      <vt:lpstr>Condivisione e feedbak  teaching4learning@unipd.it </vt:lpstr>
      <vt:lpstr>Università degli Studi di Padova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Mezzalira Paola</dc:creator>
  <cp:lastModifiedBy>Mezzalira Paola</cp:lastModifiedBy>
  <cp:revision>2</cp:revision>
  <dcterms:created xsi:type="dcterms:W3CDTF">2023-04-21T14:20:42Z</dcterms:created>
  <dcterms:modified xsi:type="dcterms:W3CDTF">2023-06-14T08:40:16Z</dcterms:modified>
</cp:coreProperties>
</file>